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6" r:id="rId1"/>
  </p:sldMasterIdLst>
  <p:notesMasterIdLst>
    <p:notesMasterId r:id="rId16"/>
  </p:notesMasterIdLst>
  <p:sldIdLst>
    <p:sldId id="271" r:id="rId2"/>
    <p:sldId id="296" r:id="rId3"/>
    <p:sldId id="280" r:id="rId4"/>
    <p:sldId id="297" r:id="rId5"/>
    <p:sldId id="298" r:id="rId6"/>
    <p:sldId id="307" r:id="rId7"/>
    <p:sldId id="311" r:id="rId8"/>
    <p:sldId id="281" r:id="rId9"/>
    <p:sldId id="302" r:id="rId10"/>
    <p:sldId id="315" r:id="rId11"/>
    <p:sldId id="316" r:id="rId12"/>
    <p:sldId id="317" r:id="rId13"/>
    <p:sldId id="318" r:id="rId14"/>
    <p:sldId id="295" r:id="rId15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24C9DD-6897-4312-8E86-E4729C86FF83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53397-9102-4273-AE03-29BFE7D95F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864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53397-9102-4273-AE03-29BFE7D95FF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158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257A58CE-80F1-46A9-B648-9F2FE7F4829C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257A58CE-80F1-46A9-B648-9F2FE7F4829C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257A58CE-80F1-46A9-B648-9F2FE7F4829C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57A58CE-80F1-46A9-B648-9F2FE7F4829C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9"/>
            <a:ext cx="7560840" cy="792087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Дударевский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1196752"/>
            <a:ext cx="8280919" cy="5184576"/>
          </a:xfr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работы: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 и самостоятельности через экспериментирование в условиях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1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User\Desktop\depositphotos_120352694-stock-illustration-boy-and-girl-doing-scien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48880"/>
            <a:ext cx="626469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49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720"/>
            <a:ext cx="3600400" cy="51845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08720"/>
            <a:ext cx="3672408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913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836712"/>
            <a:ext cx="7200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Ребята </a:t>
            </a:r>
            <a:r>
              <a:rPr lang="ru-RU" sz="2400" dirty="0"/>
              <a:t>испытывают радость, задают вопросы, проявляют инициативу и любознательность во время проведения экспериментов.</a:t>
            </a:r>
          </a:p>
          <a:p>
            <a:r>
              <a:rPr lang="ru-RU" sz="2400" dirty="0"/>
              <a:t>Проводятся опыты, эксперименты и наблюдения, такие как:</a:t>
            </a:r>
          </a:p>
          <a:p>
            <a:pPr lvl="0"/>
            <a:r>
              <a:rPr lang="ru-RU" sz="2400" b="1" i="1" dirty="0"/>
              <a:t>«Почему дует ветер?»</a:t>
            </a:r>
            <a:endParaRPr lang="ru-RU" sz="2400" dirty="0"/>
          </a:p>
          <a:p>
            <a:pPr lvl="0"/>
            <a:r>
              <a:rPr lang="ru-RU" sz="2400" b="1" i="1" dirty="0"/>
              <a:t>«Для чего растению нужны семена»</a:t>
            </a:r>
            <a:endParaRPr lang="ru-RU" sz="2400" dirty="0"/>
          </a:p>
          <a:p>
            <a:pPr lvl="0"/>
            <a:r>
              <a:rPr lang="ru-RU" sz="2400" b="1" i="1" dirty="0"/>
              <a:t>«У воды температура»</a:t>
            </a:r>
            <a:endParaRPr lang="ru-RU" sz="2400" dirty="0"/>
          </a:p>
          <a:p>
            <a:pPr lvl="0"/>
            <a:r>
              <a:rPr lang="ru-RU" sz="2400" b="1" i="1" dirty="0"/>
              <a:t>«Глина – природный материал»</a:t>
            </a:r>
            <a:endParaRPr lang="ru-RU" sz="2400" dirty="0"/>
          </a:p>
          <a:p>
            <a:pPr lvl="0"/>
            <a:r>
              <a:rPr lang="ru-RU" sz="2400" b="1" i="1" dirty="0"/>
              <a:t>«Магнит и его свойства»</a:t>
            </a:r>
            <a:r>
              <a:rPr lang="ru-RU" sz="2400" dirty="0"/>
              <a:t> и др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5329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-772150"/>
            <a:ext cx="741682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Экспериментальная </a:t>
            </a:r>
            <a:r>
              <a:rPr lang="ru-RU" dirty="0"/>
              <a:t>деятельность, которая напрямую связанна с проявлением самостоятельности и инициативы, позволяет ребенку проявить интеллектуальную активность, которая связанна со стремлением получить более целесообразный и оригинальный продукт своей деятельности. Проявление самостоятельности поощряет ребенка не только выявлять различные способы использования того или иного материала, но и найти новые свойства предметов.</a:t>
            </a:r>
          </a:p>
          <a:p>
            <a:r>
              <a:rPr lang="ru-RU" dirty="0"/>
              <a:t>В процессе экспериментирования формируются важные качества: умственная активность, любознательность, самостоятельность, инициатива, которые являются основными составляющими развития личности. Ребенок становится активным в наблюдении, в выполнении поставленных задач, учится проявлять самостоятельность и инициативу в ходе занятия, в подборе необходимых пособий.</a:t>
            </a:r>
          </a:p>
          <a:p>
            <a:r>
              <a:rPr lang="ru-RU" dirty="0"/>
              <a:t>Экспериментируя, дети узнают много нового, необычного, интересного, становятся любознательными и самостоятельными</a:t>
            </a:r>
          </a:p>
        </p:txBody>
      </p:sp>
    </p:spTree>
    <p:extLst>
      <p:ext uri="{BB962C8B-B14F-4D97-AF65-F5344CB8AC3E}">
        <p14:creationId xmlns:p14="http://schemas.microsoft.com/office/powerpoint/2010/main" val="1138692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55383"/>
            <a:ext cx="2160240" cy="23415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660733"/>
            <a:ext cx="2448936" cy="23415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996952"/>
            <a:ext cx="3572961" cy="3212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54" y="3002301"/>
            <a:ext cx="3824962" cy="3207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711" y="655382"/>
            <a:ext cx="2470067" cy="226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818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`ok\Desktop\slide-14-1-730x5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72" y="692696"/>
            <a:ext cx="7466544" cy="538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31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5013176"/>
            <a:ext cx="7992888" cy="144016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9600" b="1" dirty="0" smtClean="0">
                <a:solidFill>
                  <a:srgbClr val="002060"/>
                </a:solidFill>
              </a:rPr>
              <a:t>«Ни одно великое открытие</a:t>
            </a:r>
          </a:p>
          <a:p>
            <a:pPr marL="0" indent="0">
              <a:buNone/>
            </a:pPr>
            <a:r>
              <a:rPr lang="ru-RU" sz="9600" b="1" dirty="0" smtClean="0">
                <a:solidFill>
                  <a:srgbClr val="002060"/>
                </a:solidFill>
              </a:rPr>
              <a:t>                                        не было сделано</a:t>
            </a:r>
          </a:p>
          <a:p>
            <a:pPr marL="0" indent="0">
              <a:buNone/>
            </a:pPr>
            <a:r>
              <a:rPr lang="ru-RU" sz="9600" b="1" dirty="0" smtClean="0">
                <a:solidFill>
                  <a:srgbClr val="002060"/>
                </a:solidFill>
              </a:rPr>
              <a:t>       без</a:t>
            </a:r>
            <a:r>
              <a:rPr lang="ru-RU" sz="9600" dirty="0" smtClean="0">
                <a:solidFill>
                  <a:srgbClr val="002060"/>
                </a:solidFill>
              </a:rPr>
              <a:t> </a:t>
            </a:r>
            <a:r>
              <a:rPr lang="ru-RU" sz="9600" b="1" dirty="0" smtClean="0">
                <a:solidFill>
                  <a:srgbClr val="002060"/>
                </a:solidFill>
              </a:rPr>
              <a:t>инициативы</a:t>
            </a:r>
            <a:r>
              <a:rPr lang="ru-RU" sz="9600" dirty="0" smtClean="0">
                <a:solidFill>
                  <a:srgbClr val="002060"/>
                </a:solidFill>
              </a:rPr>
              <a:t>»                           </a:t>
            </a:r>
            <a:r>
              <a:rPr lang="ru-RU" sz="9600" dirty="0" err="1" smtClean="0">
                <a:solidFill>
                  <a:srgbClr val="002060"/>
                </a:solidFill>
              </a:rPr>
              <a:t>Эмерсон</a:t>
            </a:r>
            <a:r>
              <a:rPr lang="ru-RU" sz="9600" dirty="0" smtClean="0">
                <a:solidFill>
                  <a:srgbClr val="002060"/>
                </a:solidFill>
              </a:rPr>
              <a:t> Р</a:t>
            </a:r>
          </a:p>
          <a:p>
            <a:pPr marL="0" indent="0" algn="r">
              <a:buNone/>
            </a:pPr>
            <a:r>
              <a:rPr lang="ru-RU" sz="9600" dirty="0" smtClean="0">
                <a:solidFill>
                  <a:srgbClr val="002060"/>
                </a:solidFill>
              </a:rPr>
              <a:t>                                                                                     </a:t>
            </a:r>
          </a:p>
          <a:p>
            <a:pPr marL="0" indent="0" algn="r">
              <a:buNone/>
            </a:pPr>
            <a:endParaRPr lang="ru-RU" sz="9600" b="1" dirty="0">
              <a:solidFill>
                <a:srgbClr val="002060"/>
              </a:solidFill>
            </a:endParaRPr>
          </a:p>
          <a:p>
            <a:pPr marL="0" indent="0" algn="r">
              <a:buNone/>
            </a:pPr>
            <a:endParaRPr lang="ru-RU" sz="9600" b="1" dirty="0" smtClean="0">
              <a:solidFill>
                <a:srgbClr val="002060"/>
              </a:solidFill>
            </a:endParaRPr>
          </a:p>
          <a:p>
            <a:pPr marL="0" indent="0" algn="r">
              <a:buNone/>
            </a:pPr>
            <a:r>
              <a:rPr lang="ru-RU" sz="3600" b="1" dirty="0" err="1" smtClean="0">
                <a:solidFill>
                  <a:srgbClr val="002060"/>
                </a:solidFill>
              </a:rPr>
              <a:t>Эмерсон</a:t>
            </a:r>
            <a:r>
              <a:rPr lang="ru-RU" sz="3600" b="1" dirty="0" smtClean="0">
                <a:solidFill>
                  <a:srgbClr val="002060"/>
                </a:solidFill>
              </a:rPr>
              <a:t> Р.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ds31.detkin-club.ru/editor/2010/images/d21e23a9ff622f6386622baff9dfcf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200800" cy="402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93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836712"/>
            <a:ext cx="6336704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педагогическом словаре отмечается, что понятие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«инициатива»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определить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почин,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«первый шаг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началу какого-нибудь действия.</a:t>
            </a:r>
            <a:endParaRPr lang="ru-R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static.wixstatic.com/media/8d35d3_4447a210a8d648e69f953e8ebecdeea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827" y="3406646"/>
            <a:ext cx="4418330" cy="2951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37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59632" y="1331696"/>
            <a:ext cx="62646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Инициативный ребенок</a:t>
            </a:r>
          </a:p>
          <a:p>
            <a:pPr marL="285750" indent="-285750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Стремится к организации труда, продуктивных видов деятельности, содержательного общения;</a:t>
            </a:r>
          </a:p>
          <a:p>
            <a:pPr marL="285750" indent="-285750"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игру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находить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повод для общения, включается в разговор, предлагает варианты интересных дел другим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</a:t>
            </a:r>
          </a:p>
          <a:p>
            <a:pPr marL="285750" indent="-285750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Отличается разнообразием интересов.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61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71600" y="817563"/>
            <a:ext cx="7416824" cy="1201737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Инициативность проявляется во всех видах деятельности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355976" y="1557338"/>
            <a:ext cx="3960440" cy="4679950"/>
          </a:xfrm>
        </p:spPr>
        <p:txBody>
          <a:bodyPr>
            <a:normAutofit lnSpcReduction="10000"/>
          </a:bodyPr>
          <a:lstStyle/>
          <a:p>
            <a:pPr lvl="0"/>
            <a:endParaRPr lang="ru-RU" dirty="0" smtClean="0"/>
          </a:p>
          <a:p>
            <a:pPr lvl="0"/>
            <a:r>
              <a:rPr lang="ru-RU" dirty="0" smtClean="0"/>
              <a:t>игры</a:t>
            </a:r>
            <a:r>
              <a:rPr lang="ru-RU" dirty="0"/>
              <a:t>, эксперименты</a:t>
            </a:r>
          </a:p>
          <a:p>
            <a:pPr lvl="0"/>
            <a:r>
              <a:rPr lang="ru-RU" dirty="0"/>
              <a:t>знакомство с первичными представлениями о свойствах воды, воздуха, песка и предметов</a:t>
            </a:r>
          </a:p>
          <a:p>
            <a:pPr lvl="0"/>
            <a:r>
              <a:rPr lang="ru-RU" dirty="0"/>
              <a:t>опыты;</a:t>
            </a:r>
          </a:p>
          <a:p>
            <a:pPr lvl="0"/>
            <a:r>
              <a:rPr lang="ru-RU" dirty="0"/>
              <a:t>фиксация результатов – журнал ведения результатов опытов</a:t>
            </a:r>
          </a:p>
        </p:txBody>
      </p:sp>
      <p:pic>
        <p:nvPicPr>
          <p:cNvPr id="4098" name="Picture 2" descr="C:\Users\User\Downloads\image-2021-06-16 23_59_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1"/>
            <a:ext cx="3867894" cy="477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33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584" y="908720"/>
            <a:ext cx="7488832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Инициатива детей дошкольного возраста проявляется в виде детского экспериментирования с предметами и с помощью вопросов </a:t>
            </a:r>
            <a:r>
              <a:rPr lang="ru-RU" i="1" dirty="0"/>
              <a:t>(почему? зачем? как? откуда</a:t>
            </a:r>
            <a:r>
              <a:rPr lang="ru-RU" i="1" dirty="0" smtClean="0"/>
              <a:t>?)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r>
              <a:rPr lang="ru-RU" sz="2000" dirty="0" smtClean="0"/>
              <a:t>Экспериментирование </a:t>
            </a:r>
            <a:r>
              <a:rPr lang="ru-RU" sz="2000" dirty="0"/>
              <a:t>как особый способ практического освоения действительности, направленный на создание таких условий, в которых предметы наиболее ярко обнаруживают свою сущность, скрытую в обычных ситуациях. В своей работе ставлю проблему развития инициативность через процесс </a:t>
            </a:r>
            <a:r>
              <a:rPr lang="ru-RU" sz="2000" dirty="0" smtClean="0"/>
              <a:t>экспериментирования.</a:t>
            </a:r>
            <a:endParaRPr lang="ru-RU" sz="2000" dirty="0"/>
          </a:p>
        </p:txBody>
      </p:sp>
      <p:pic>
        <p:nvPicPr>
          <p:cNvPr id="6" name="Picture 2" descr="C:\Users\User\Downloads\image-2021-06-17 00_02_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6832"/>
            <a:ext cx="5616624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138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20688"/>
            <a:ext cx="734481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В экологическом уголке размещены материалы для ознакомления детей с миром природы. Это дидактический и демонстрационный материал. Коллекции шишек, семян и плодов растений, муляжи овощей и фруктов, животных разных природных зон. В своей работе использую разнообразное оборудование, приборы и материалы для исследования: микроскоп, лупы, магниты, песок, глина, земля, камни, колбы, пробирки, штативы, и т.д. Предметы окружающего мира: глобус, физические карты, песочные часы. Все эти предметы и пособия постоянно находятся в группе </a:t>
            </a:r>
            <a:r>
              <a:rPr lang="ru-RU" sz="1400" i="1" dirty="0"/>
              <a:t>(лаборатории)</a:t>
            </a:r>
            <a:r>
              <a:rPr lang="ru-RU" sz="1400" dirty="0"/>
              <a:t>. Составила картотеки опытов и экспериментов, соответствующие возрасту детей. Подобрала детскую познавательную литературу:</a:t>
            </a:r>
          </a:p>
          <a:p>
            <a:pPr lvl="0"/>
            <a:r>
              <a:rPr lang="ru-RU" sz="1400" dirty="0"/>
              <a:t>энциклопедии</a:t>
            </a:r>
          </a:p>
          <a:p>
            <a:pPr lvl="0"/>
            <a:r>
              <a:rPr lang="ru-RU" sz="1400" dirty="0"/>
              <a:t>опыты и эксперименты для детей</a:t>
            </a:r>
          </a:p>
          <a:p>
            <a:pPr lvl="0"/>
            <a:r>
              <a:rPr lang="ru-RU" sz="1400" dirty="0"/>
              <a:t>дидактические игры</a:t>
            </a:r>
          </a:p>
          <a:p>
            <a:pPr lvl="0"/>
            <a:r>
              <a:rPr lang="ru-RU" sz="1400" dirty="0"/>
              <a:t>демонстрационный материал</a:t>
            </a:r>
          </a:p>
          <a:p>
            <a:pPr lvl="0"/>
            <a:r>
              <a:rPr lang="ru-RU" sz="1400" dirty="0" smtClean="0"/>
              <a:t> </a:t>
            </a:r>
            <a:r>
              <a:rPr lang="ru-RU" sz="1400" dirty="0"/>
              <a:t>таблицы с</a:t>
            </a:r>
            <a:r>
              <a:rPr lang="ru-RU" sz="1400" dirty="0" smtClean="0"/>
              <a:t> правилами </a:t>
            </a:r>
            <a:r>
              <a:rPr lang="ru-RU" sz="1400" dirty="0"/>
              <a:t>поведения в лаборатории.</a:t>
            </a:r>
          </a:p>
        </p:txBody>
      </p:sp>
      <p:pic>
        <p:nvPicPr>
          <p:cNvPr id="3074" name="Picture 2" descr="C:\Users\User\Downloads\image-2021-06-16 23_59_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8" y="3722123"/>
            <a:ext cx="6840760" cy="313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807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124744"/>
            <a:ext cx="8208912" cy="991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705"/>
              </a:lnSpc>
              <a:spcBef>
                <a:spcPts val="975"/>
              </a:spcBef>
              <a:spcAft>
                <a:spcPts val="975"/>
              </a:spcAft>
            </a:pPr>
            <a:r>
              <a:rPr lang="ru-RU" sz="2400" b="1" i="1" dirty="0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03" y="836712"/>
            <a:ext cx="3481517" cy="5195953"/>
          </a:xfrm>
          <a:prstGeom prst="rect">
            <a:avLst/>
          </a:prstGeom>
        </p:spPr>
      </p:pic>
      <p:pic>
        <p:nvPicPr>
          <p:cNvPr id="5" name="Picture 2" descr="C:\Users\User\Downloads\image-2021-06-16 23_59_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36712"/>
            <a:ext cx="3672408" cy="519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09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028343"/>
            <a:ext cx="71287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При проведении эксперимента провожу наблюдения, где формируются знания о свойствах и качествах предметов и явлений; и наблюдения за изменениями объектов. Также использую игровой метод, который сопровождается с другими приёмами: вопросами, объяснениями, указаниями, пояснениями, показом. Из словесных методов использую ситуативные беседы.</a:t>
            </a:r>
          </a:p>
          <a:p>
            <a:r>
              <a:rPr lang="ru-RU" sz="2400" dirty="0"/>
              <a:t>Для развития детской инициативы в начале эксперимента использую сюрпризные моменты:</a:t>
            </a:r>
          </a:p>
          <a:p>
            <a:pPr lvl="0"/>
            <a:r>
              <a:rPr lang="ru-RU" sz="2400" b="1" i="1" dirty="0" smtClean="0"/>
              <a:t>«Коробка с сюрпризом </a:t>
            </a:r>
            <a:r>
              <a:rPr lang="ru-RU" sz="2400" b="1" i="1" dirty="0"/>
              <a:t>»</a:t>
            </a:r>
            <a:endParaRPr lang="ru-RU" sz="2400" dirty="0"/>
          </a:p>
          <a:p>
            <a:pPr lvl="0"/>
            <a:r>
              <a:rPr lang="ru-RU" sz="2400" b="1" i="1" dirty="0"/>
              <a:t>«</a:t>
            </a:r>
            <a:r>
              <a:rPr lang="ru-RU" sz="2400" b="1" i="1" dirty="0" err="1"/>
              <a:t>Знайка</a:t>
            </a:r>
            <a:r>
              <a:rPr lang="ru-RU" sz="2400" b="1" i="1" dirty="0"/>
              <a:t> у нас в гостях»</a:t>
            </a:r>
            <a:endParaRPr lang="ru-RU" sz="2400" dirty="0"/>
          </a:p>
          <a:p>
            <a:r>
              <a:rPr lang="ru-RU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957831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1681</TotalTime>
  <Words>581</Words>
  <Application>Microsoft Office PowerPoint</Application>
  <PresentationFormat>Экран (4:3)</PresentationFormat>
  <Paragraphs>73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Brush Script MT</vt:lpstr>
      <vt:lpstr>Calibri</vt:lpstr>
      <vt:lpstr>Constantia</vt:lpstr>
      <vt:lpstr>Franklin Gothic Book</vt:lpstr>
      <vt:lpstr>Rage Italic</vt:lpstr>
      <vt:lpstr>Times New Roman</vt:lpstr>
      <vt:lpstr>Кнопка</vt:lpstr>
      <vt:lpstr>МБДОУ «Дударевский»</vt:lpstr>
      <vt:lpstr>Презентация PowerPoint</vt:lpstr>
      <vt:lpstr>Презентация PowerPoint</vt:lpstr>
      <vt:lpstr>Презентация PowerPoint</vt:lpstr>
      <vt:lpstr>Инициативность проявляется во всех видах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Самостоятельная деятельность и создание условий</dc:title>
  <dc:creator>Елена Лавренова</dc:creator>
  <cp:lastModifiedBy>Admin</cp:lastModifiedBy>
  <cp:revision>155</cp:revision>
  <dcterms:created xsi:type="dcterms:W3CDTF">2015-11-23T06:52:46Z</dcterms:created>
  <dcterms:modified xsi:type="dcterms:W3CDTF">2021-09-17T10:28:33Z</dcterms:modified>
</cp:coreProperties>
</file>